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4" r:id="rId5"/>
    <p:sldId id="263" r:id="rId6"/>
    <p:sldId id="265" r:id="rId7"/>
    <p:sldId id="268" r:id="rId8"/>
    <p:sldId id="266" r:id="rId9"/>
    <p:sldId id="269" r:id="rId10"/>
    <p:sldId id="267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სტანდარტული საწოლი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რესპუბლიკური საავადმყოფო(თბილისი)</c:v>
                </c:pt>
                <c:pt idx="1">
                  <c:v>თბილისის ინფექციური პათოლოგიის ცენტრი</c:v>
                </c:pt>
                <c:pt idx="2">
                  <c:v>გორის ჰოსპიტალი</c:v>
                </c:pt>
                <c:pt idx="3">
                  <c:v>საუნივერსიტეტო კლინიკა </c:v>
                </c:pt>
                <c:pt idx="4">
                  <c:v>ქუთაისი ლჯ</c:v>
                </c:pt>
                <c:pt idx="5">
                  <c:v>საჩხერის კლინიკა</c:v>
                </c:pt>
                <c:pt idx="6">
                  <c:v>ბათუმის ინფექციური</c:v>
                </c:pt>
                <c:pt idx="7">
                  <c:v>სულ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71</c:v>
                </c:pt>
                <c:pt idx="1">
                  <c:v>45</c:v>
                </c:pt>
                <c:pt idx="2">
                  <c:v>120</c:v>
                </c:pt>
                <c:pt idx="3">
                  <c:v>20</c:v>
                </c:pt>
                <c:pt idx="4">
                  <c:v>12</c:v>
                </c:pt>
                <c:pt idx="5">
                  <c:v>40</c:v>
                </c:pt>
                <c:pt idx="6">
                  <c:v>38</c:v>
                </c:pt>
                <c:pt idx="7">
                  <c:v>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89-4045-8824-3F8B16DEF93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კრიტიკული საწოლი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რესპუბლიკური საავადმყოფო(თბილისი)</c:v>
                </c:pt>
                <c:pt idx="1">
                  <c:v>თბილისის ინფექციური პათოლოგიის ცენტრი</c:v>
                </c:pt>
                <c:pt idx="2">
                  <c:v>გორის ჰოსპიტალი</c:v>
                </c:pt>
                <c:pt idx="3">
                  <c:v>საუნივერსიტეტო კლინიკა </c:v>
                </c:pt>
                <c:pt idx="4">
                  <c:v>ქუთაისი ლჯ</c:v>
                </c:pt>
                <c:pt idx="5">
                  <c:v>საჩხერის კლინიკა</c:v>
                </c:pt>
                <c:pt idx="6">
                  <c:v>ბათუმის ინფექციური</c:v>
                </c:pt>
                <c:pt idx="7">
                  <c:v>სულ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15</c:v>
                </c:pt>
                <c:pt idx="1">
                  <c:v>10</c:v>
                </c:pt>
                <c:pt idx="2">
                  <c:v>20</c:v>
                </c:pt>
                <c:pt idx="3">
                  <c:v>12</c:v>
                </c:pt>
                <c:pt idx="4">
                  <c:v>12</c:v>
                </c:pt>
                <c:pt idx="5">
                  <c:v>10</c:v>
                </c:pt>
                <c:pt idx="6">
                  <c:v>10</c:v>
                </c:pt>
                <c:pt idx="7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89-4045-8824-3F8B16DEF93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7015176"/>
        <c:axId val="267015832"/>
      </c:barChart>
      <c:catAx>
        <c:axId val="267015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015832"/>
        <c:crosses val="autoZero"/>
        <c:auto val="1"/>
        <c:lblAlgn val="ctr"/>
        <c:lblOffset val="100"/>
        <c:noMultiLvlLbl val="0"/>
      </c:catAx>
      <c:valAx>
        <c:axId val="267015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015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სტანდარტული საწოლი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სცენარი 1-შემთხვევების 20% დღიური მატება. 12 კვირა</c:v>
                </c:pt>
                <c:pt idx="1">
                  <c:v>სცენარი 2-შემთხვევების 20% მატება 8 კვირა</c:v>
                </c:pt>
                <c:pt idx="2">
                  <c:v>სცენარი 3 ლიბერალური 8 კვირა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2637</c:v>
                </c:pt>
                <c:pt idx="1">
                  <c:v>3272</c:v>
                </c:pt>
                <c:pt idx="2">
                  <c:v>2304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A4-4B9B-86E9-051272F24A8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კრიტიკული საწოლი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სცენარი 1-შემთხვევების 20% დღიური მატება. 12 კვირა</c:v>
                </c:pt>
                <c:pt idx="1">
                  <c:v>სცენარი 2-შემთხვევების 20% მატება 8 კვირა</c:v>
                </c:pt>
                <c:pt idx="2">
                  <c:v>სცენარი 3 ლიბერალური 8 კვირა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604</c:v>
                </c:pt>
                <c:pt idx="1">
                  <c:v>748</c:v>
                </c:pt>
                <c:pt idx="2">
                  <c:v>461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A4-4B9B-86E9-051272F24A8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ხელოვნური ვენტილაცია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სცენარი 1-შემთხვევების 20% დღიური მატება. 12 კვირა</c:v>
                </c:pt>
                <c:pt idx="1">
                  <c:v>სცენარი 2-შემთხვევების 20% მატება 8 კვირა</c:v>
                </c:pt>
                <c:pt idx="2">
                  <c:v>სცენარი 3 ლიბერალური 8 კვირა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132</c:v>
                </c:pt>
                <c:pt idx="1">
                  <c:v>164</c:v>
                </c:pt>
                <c:pt idx="2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A4-4B9B-86E9-051272F24A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5725584"/>
        <c:axId val="415720992"/>
      </c:barChart>
      <c:catAx>
        <c:axId val="41572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720992"/>
        <c:crosses val="autoZero"/>
        <c:auto val="1"/>
        <c:lblAlgn val="ctr"/>
        <c:lblOffset val="100"/>
        <c:noMultiLvlLbl val="0"/>
      </c:catAx>
      <c:valAx>
        <c:axId val="415720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725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შემთხვევების რაოდენობა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Sheet1!$B$2:$M$2</c:f>
              <c:numCache>
                <c:formatCode>General</c:formatCode>
                <c:ptCount val="12"/>
                <c:pt idx="0">
                  <c:v>79</c:v>
                </c:pt>
                <c:pt idx="1">
                  <c:v>395</c:v>
                </c:pt>
                <c:pt idx="2">
                  <c:v>869</c:v>
                </c:pt>
                <c:pt idx="3">
                  <c:v>1343</c:v>
                </c:pt>
                <c:pt idx="4">
                  <c:v>1817</c:v>
                </c:pt>
                <c:pt idx="5">
                  <c:v>2213</c:v>
                </c:pt>
                <c:pt idx="6">
                  <c:v>2637</c:v>
                </c:pt>
                <c:pt idx="7">
                  <c:v>2637</c:v>
                </c:pt>
                <c:pt idx="8">
                  <c:v>2121</c:v>
                </c:pt>
                <c:pt idx="9">
                  <c:v>1708</c:v>
                </c:pt>
                <c:pt idx="10">
                  <c:v>1234</c:v>
                </c:pt>
                <c:pt idx="11">
                  <c:v>760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EC5-4753-BEFD-89CE46B9A0F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ჰოსპიტალიზაცია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Sheet1!$B$3:$M$3</c:f>
              <c:numCache>
                <c:formatCode>General</c:formatCode>
                <c:ptCount val="12"/>
                <c:pt idx="0">
                  <c:v>79</c:v>
                </c:pt>
                <c:pt idx="1">
                  <c:v>316</c:v>
                </c:pt>
                <c:pt idx="2">
                  <c:v>553</c:v>
                </c:pt>
                <c:pt idx="3">
                  <c:v>790</c:v>
                </c:pt>
                <c:pt idx="4">
                  <c:v>1027</c:v>
                </c:pt>
                <c:pt idx="5">
                  <c:v>1185</c:v>
                </c:pt>
                <c:pt idx="6">
                  <c:v>1185</c:v>
                </c:pt>
                <c:pt idx="7">
                  <c:v>1027</c:v>
                </c:pt>
                <c:pt idx="8">
                  <c:v>790</c:v>
                </c:pt>
                <c:pt idx="9">
                  <c:v>553</c:v>
                </c:pt>
                <c:pt idx="10">
                  <c:v>316</c:v>
                </c:pt>
                <c:pt idx="11">
                  <c:v>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EC5-4753-BEFD-89CE46B9A0F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ინტენსიური საწოლი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Sheet1!$B$4:$M$4</c:f>
              <c:numCache>
                <c:formatCode>General</c:formatCode>
                <c:ptCount val="12"/>
                <c:pt idx="0">
                  <c:v>16</c:v>
                </c:pt>
                <c:pt idx="1">
                  <c:v>79</c:v>
                </c:pt>
                <c:pt idx="2">
                  <c:v>183</c:v>
                </c:pt>
                <c:pt idx="3">
                  <c:v>306</c:v>
                </c:pt>
                <c:pt idx="4">
                  <c:v>428</c:v>
                </c:pt>
                <c:pt idx="5">
                  <c:v>535</c:v>
                </c:pt>
                <c:pt idx="6">
                  <c:v>604</c:v>
                </c:pt>
                <c:pt idx="7">
                  <c:v>609</c:v>
                </c:pt>
                <c:pt idx="8">
                  <c:v>580</c:v>
                </c:pt>
                <c:pt idx="9">
                  <c:v>429</c:v>
                </c:pt>
                <c:pt idx="10">
                  <c:v>318</c:v>
                </c:pt>
                <c:pt idx="11">
                  <c:v>204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EC5-4753-BEFD-89CE46B9A0F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ხელოვნური სუნთქვა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Sheet1!$B$5:$M$5</c:f>
              <c:numCache>
                <c:formatCode>General</c:formatCode>
                <c:ptCount val="12"/>
                <c:pt idx="0">
                  <c:v>4</c:v>
                </c:pt>
                <c:pt idx="1">
                  <c:v>20</c:v>
                </c:pt>
                <c:pt idx="2">
                  <c:v>43</c:v>
                </c:pt>
                <c:pt idx="3">
                  <c:v>67</c:v>
                </c:pt>
                <c:pt idx="4">
                  <c:v>91</c:v>
                </c:pt>
                <c:pt idx="5">
                  <c:v>111</c:v>
                </c:pt>
                <c:pt idx="6">
                  <c:v>132</c:v>
                </c:pt>
                <c:pt idx="7">
                  <c:v>132</c:v>
                </c:pt>
                <c:pt idx="8">
                  <c:v>106</c:v>
                </c:pt>
                <c:pt idx="9">
                  <c:v>85</c:v>
                </c:pt>
                <c:pt idx="10">
                  <c:v>62</c:v>
                </c:pt>
                <c:pt idx="11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EC5-4753-BEFD-89CE46B9A0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3677776"/>
        <c:axId val="373675152"/>
      </c:lineChart>
      <c:catAx>
        <c:axId val="37367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5152"/>
        <c:crosses val="autoZero"/>
        <c:auto val="1"/>
        <c:lblAlgn val="ctr"/>
        <c:lblOffset val="100"/>
        <c:noMultiLvlLbl val="0"/>
      </c:catAx>
      <c:valAx>
        <c:axId val="373675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შემთხვევების რაოდენობა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474</c:v>
                </c:pt>
                <c:pt idx="1">
                  <c:v>1264</c:v>
                </c:pt>
                <c:pt idx="2">
                  <c:v>1976</c:v>
                </c:pt>
                <c:pt idx="3">
                  <c:v>2687</c:v>
                </c:pt>
                <c:pt idx="4">
                  <c:v>3272</c:v>
                </c:pt>
                <c:pt idx="5">
                  <c:v>3272</c:v>
                </c:pt>
                <c:pt idx="6">
                  <c:v>2522</c:v>
                </c:pt>
                <c:pt idx="7">
                  <c:v>1811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EC5-4753-BEFD-89CE46B9A0F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ჰოსპიტალიზაცია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Sheet1!$B$3:$I$3</c:f>
              <c:numCache>
                <c:formatCode>General</c:formatCode>
                <c:ptCount val="8"/>
                <c:pt idx="0">
                  <c:v>474</c:v>
                </c:pt>
                <c:pt idx="1">
                  <c:v>790</c:v>
                </c:pt>
                <c:pt idx="2">
                  <c:v>1185</c:v>
                </c:pt>
                <c:pt idx="3">
                  <c:v>1501</c:v>
                </c:pt>
                <c:pt idx="4">
                  <c:v>1501</c:v>
                </c:pt>
                <c:pt idx="5">
                  <c:v>1185</c:v>
                </c:pt>
                <c:pt idx="6">
                  <c:v>790</c:v>
                </c:pt>
                <c:pt idx="7">
                  <c:v>474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EC5-4753-BEFD-89CE46B9A0F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ინტენსიური საწოლი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Sheet1!$B$4:$I$4</c:f>
              <c:numCache>
                <c:formatCode>General</c:formatCode>
                <c:ptCount val="8"/>
                <c:pt idx="0">
                  <c:v>95</c:v>
                </c:pt>
                <c:pt idx="1">
                  <c:v>253</c:v>
                </c:pt>
                <c:pt idx="2">
                  <c:v>451</c:v>
                </c:pt>
                <c:pt idx="3">
                  <c:v>630</c:v>
                </c:pt>
                <c:pt idx="4">
                  <c:v>748</c:v>
                </c:pt>
                <c:pt idx="5">
                  <c:v>756</c:v>
                </c:pt>
                <c:pt idx="6">
                  <c:v>701</c:v>
                </c:pt>
                <c:pt idx="7">
                  <c:v>468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EC5-4753-BEFD-89CE46B9A0F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ხელოვნური სუნთქვა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Sheet1!$B$5:$I$5</c:f>
              <c:numCache>
                <c:formatCode>General</c:formatCode>
                <c:ptCount val="8"/>
                <c:pt idx="0">
                  <c:v>24</c:v>
                </c:pt>
                <c:pt idx="1">
                  <c:v>63</c:v>
                </c:pt>
                <c:pt idx="2">
                  <c:v>99</c:v>
                </c:pt>
                <c:pt idx="3">
                  <c:v>134</c:v>
                </c:pt>
                <c:pt idx="4">
                  <c:v>164</c:v>
                </c:pt>
                <c:pt idx="5">
                  <c:v>164</c:v>
                </c:pt>
                <c:pt idx="6">
                  <c:v>126</c:v>
                </c:pt>
                <c:pt idx="7">
                  <c:v>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EC5-4753-BEFD-89CE46B9A0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3677776"/>
        <c:axId val="373675152"/>
      </c:lineChart>
      <c:catAx>
        <c:axId val="37367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5152"/>
        <c:crosses val="autoZero"/>
        <c:auto val="1"/>
        <c:lblAlgn val="ctr"/>
        <c:lblOffset val="100"/>
        <c:noMultiLvlLbl val="0"/>
      </c:catAx>
      <c:valAx>
        <c:axId val="373675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შემთხვევების რაოდენობა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Sheet1!$B$2:$M$2</c:f>
            </c:numRef>
          </c:val>
          <c:extLst>
            <c:ext xmlns:c16="http://schemas.microsoft.com/office/drawing/2014/chart" uri="{C3380CC4-5D6E-409C-BE32-E72D297353CC}">
              <c16:uniqueId val="{00000000-2EC5-4753-BEFD-89CE46B9A0F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ჰოსპიტალიზაცია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Sheet1!$B$3:$M$3</c:f>
              <c:numCache>
                <c:formatCode>General</c:formatCode>
                <c:ptCount val="12"/>
                <c:pt idx="0">
                  <c:v>79</c:v>
                </c:pt>
                <c:pt idx="1">
                  <c:v>316</c:v>
                </c:pt>
                <c:pt idx="2">
                  <c:v>553</c:v>
                </c:pt>
                <c:pt idx="3">
                  <c:v>790</c:v>
                </c:pt>
                <c:pt idx="4">
                  <c:v>1027</c:v>
                </c:pt>
                <c:pt idx="5">
                  <c:v>1185</c:v>
                </c:pt>
                <c:pt idx="6">
                  <c:v>1185</c:v>
                </c:pt>
                <c:pt idx="7">
                  <c:v>1027</c:v>
                </c:pt>
                <c:pt idx="8">
                  <c:v>790</c:v>
                </c:pt>
                <c:pt idx="9">
                  <c:v>553</c:v>
                </c:pt>
                <c:pt idx="10">
                  <c:v>316</c:v>
                </c:pt>
                <c:pt idx="11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C5-4753-BEFD-89CE46B9A0F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ინტენსიური საწოლი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Sheet1!$B$4:$M$4</c:f>
            </c:numRef>
          </c:val>
          <c:extLst>
            <c:ext xmlns:c16="http://schemas.microsoft.com/office/drawing/2014/chart" uri="{C3380CC4-5D6E-409C-BE32-E72D297353CC}">
              <c16:uniqueId val="{00000002-2EC5-4753-BEFD-89CE46B9A0F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ხელოვნური სუნთქვა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Sheet1!$B$5:$M$5</c:f>
            </c:numRef>
          </c:val>
          <c:extLst>
            <c:ext xmlns:c16="http://schemas.microsoft.com/office/drawing/2014/chart" uri="{C3380CC4-5D6E-409C-BE32-E72D297353CC}">
              <c16:uniqueId val="{00000003-2EC5-4753-BEFD-89CE46B9A0F5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არსებული COVID 19 საწოლფონდი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Sheet1!$B$6:$M$6</c:f>
              <c:numCache>
                <c:formatCode>General</c:formatCode>
                <c:ptCount val="12"/>
                <c:pt idx="0">
                  <c:v>435</c:v>
                </c:pt>
                <c:pt idx="1">
                  <c:v>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33-43EB-A67D-79FB9E2D6962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საჭიროება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Sheet1!$B$7:$M$7</c:f>
              <c:numCache>
                <c:formatCode>General</c:formatCode>
                <c:ptCount val="12"/>
                <c:pt idx="2">
                  <c:v>434</c:v>
                </c:pt>
                <c:pt idx="3">
                  <c:v>908</c:v>
                </c:pt>
                <c:pt idx="4">
                  <c:v>1382</c:v>
                </c:pt>
                <c:pt idx="5">
                  <c:v>1778</c:v>
                </c:pt>
                <c:pt idx="6">
                  <c:v>2202</c:v>
                </c:pt>
                <c:pt idx="7">
                  <c:v>2202</c:v>
                </c:pt>
                <c:pt idx="8">
                  <c:v>1686</c:v>
                </c:pt>
                <c:pt idx="9">
                  <c:v>1273</c:v>
                </c:pt>
                <c:pt idx="10">
                  <c:v>799</c:v>
                </c:pt>
                <c:pt idx="11">
                  <c:v>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33-43EB-A67D-79FB9E2D69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3677776"/>
        <c:axId val="373675152"/>
      </c:barChart>
      <c:catAx>
        <c:axId val="37367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5152"/>
        <c:crosses val="autoZero"/>
        <c:auto val="1"/>
        <c:lblAlgn val="ctr"/>
        <c:lblOffset val="100"/>
        <c:noMultiLvlLbl val="0"/>
      </c:catAx>
      <c:valAx>
        <c:axId val="373675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შემთხვევების რაოდენობა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Sheet1!$B$2:$I$2</c:f>
            </c:numRef>
          </c:val>
          <c:extLst>
            <c:ext xmlns:c16="http://schemas.microsoft.com/office/drawing/2014/chart" uri="{C3380CC4-5D6E-409C-BE32-E72D297353CC}">
              <c16:uniqueId val="{00000000-2EC5-4753-BEFD-89CE46B9A0F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ჰოსპიტალიზაცია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Sheet1!$B$3:$I$3</c:f>
              <c:numCache>
                <c:formatCode>General</c:formatCode>
                <c:ptCount val="8"/>
                <c:pt idx="0">
                  <c:v>474</c:v>
                </c:pt>
                <c:pt idx="1">
                  <c:v>790</c:v>
                </c:pt>
                <c:pt idx="2">
                  <c:v>1185</c:v>
                </c:pt>
                <c:pt idx="3">
                  <c:v>1501</c:v>
                </c:pt>
                <c:pt idx="4">
                  <c:v>1501</c:v>
                </c:pt>
                <c:pt idx="5">
                  <c:v>1185</c:v>
                </c:pt>
                <c:pt idx="6">
                  <c:v>790</c:v>
                </c:pt>
                <c:pt idx="7">
                  <c:v>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C5-4753-BEFD-89CE46B9A0F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ინტენსიური საწოლი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Sheet1!$B$4:$I$4</c:f>
            </c:numRef>
          </c:val>
          <c:extLst>
            <c:ext xmlns:c16="http://schemas.microsoft.com/office/drawing/2014/chart" uri="{C3380CC4-5D6E-409C-BE32-E72D297353CC}">
              <c16:uniqueId val="{00000002-2EC5-4753-BEFD-89CE46B9A0F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ხელოვნური სუნთქვა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Sheet1!$B$5:$I$5</c:f>
            </c:numRef>
          </c:val>
          <c:extLst>
            <c:ext xmlns:c16="http://schemas.microsoft.com/office/drawing/2014/chart" uri="{C3380CC4-5D6E-409C-BE32-E72D297353CC}">
              <c16:uniqueId val="{00000003-2EC5-4753-BEFD-89CE46B9A0F5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არსებული COVID 19 საწოლფონდი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Sheet1!$B$6:$I$6</c:f>
              <c:numCache>
                <c:formatCode>General</c:formatCode>
                <c:ptCount val="8"/>
                <c:pt idx="0">
                  <c:v>435</c:v>
                </c:pt>
                <c:pt idx="1">
                  <c:v>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35-4846-BB16-34091742D65D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საჭიროება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Sheet1!$B$7:$I$7</c:f>
              <c:numCache>
                <c:formatCode>General</c:formatCode>
                <c:ptCount val="8"/>
                <c:pt idx="2">
                  <c:v>1541</c:v>
                </c:pt>
                <c:pt idx="3">
                  <c:v>2252</c:v>
                </c:pt>
                <c:pt idx="4">
                  <c:v>2837</c:v>
                </c:pt>
                <c:pt idx="5">
                  <c:v>2837</c:v>
                </c:pt>
                <c:pt idx="6">
                  <c:v>2087</c:v>
                </c:pt>
                <c:pt idx="7">
                  <c:v>1376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35-4846-BB16-34091742D6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3677776"/>
        <c:axId val="373675152"/>
      </c:barChart>
      <c:catAx>
        <c:axId val="37367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5152"/>
        <c:crosses val="autoZero"/>
        <c:auto val="1"/>
        <c:lblAlgn val="ctr"/>
        <c:lblOffset val="100"/>
        <c:noMultiLvlLbl val="0"/>
      </c:catAx>
      <c:valAx>
        <c:axId val="373675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7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არჩევანი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ღუდუშაურის კლინიკა </c:v>
                </c:pt>
                <c:pt idx="1">
                  <c:v>ნიუ ვიჟენის საუნივერსიტეტო კლინიკა </c:v>
                </c:pt>
                <c:pt idx="2">
                  <c:v>თბილისი ცენტრალი</c:v>
                </c:pt>
                <c:pt idx="3">
                  <c:v>ბოკერიას სახელობის რეფერალური საავადმყოფო</c:v>
                </c:pt>
                <c:pt idx="4">
                  <c:v>ტრავმატოლოგი (ევექსი)</c:v>
                </c:pt>
                <c:pt idx="5">
                  <c:v>ქუთაისის LG</c:v>
                </c:pt>
                <c:pt idx="6">
                  <c:v>ქუთაისის რეგიონული კლინიკური საავადმყოფო</c:v>
                </c:pt>
                <c:pt idx="7">
                  <c:v>ჯერარსი </c:v>
                </c:pt>
                <c:pt idx="8">
                  <c:v>ვივამედი </c:v>
                </c:pt>
                <c:pt idx="9">
                  <c:v>წმინდა მიქაელ მთავარანგელოზის სახელობის მრავალპროფილიანი კლინიკური საავადმყოფო </c:v>
                </c:pt>
                <c:pt idx="10">
                  <c:v>ამტელ ჰოსპიტალი</c:v>
                </c:pt>
                <c:pt idx="11">
                  <c:v>მე-5 კლინიკური საავადმყოფო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335</c:v>
                </c:pt>
                <c:pt idx="1">
                  <c:v>128</c:v>
                </c:pt>
                <c:pt idx="2">
                  <c:v>146</c:v>
                </c:pt>
                <c:pt idx="3">
                  <c:v>329</c:v>
                </c:pt>
                <c:pt idx="4">
                  <c:v>55</c:v>
                </c:pt>
                <c:pt idx="5">
                  <c:v>50</c:v>
                </c:pt>
                <c:pt idx="6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B5-4B6B-834E-D8669815F5C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არჩევანი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ღუდუშაურის კლინიკა </c:v>
                </c:pt>
                <c:pt idx="1">
                  <c:v>ნიუ ვიჟენის საუნივერსიტეტო კლინიკა </c:v>
                </c:pt>
                <c:pt idx="2">
                  <c:v>თბილისი ცენტრალი</c:v>
                </c:pt>
                <c:pt idx="3">
                  <c:v>ბოკერიას სახელობის რეფერალური საავადმყოფო</c:v>
                </c:pt>
                <c:pt idx="4">
                  <c:v>ტრავმატოლოგი (ევექსი)</c:v>
                </c:pt>
                <c:pt idx="5">
                  <c:v>ქუთაისის LG</c:v>
                </c:pt>
                <c:pt idx="6">
                  <c:v>ქუთაისის რეგიონული კლინიკური საავადმყოფო</c:v>
                </c:pt>
                <c:pt idx="7">
                  <c:v>ჯერარსი </c:v>
                </c:pt>
                <c:pt idx="8">
                  <c:v>ვივამედი </c:v>
                </c:pt>
                <c:pt idx="9">
                  <c:v>წმინდა მიქაელ მთავარანგელოზის სახელობის მრავალპროფილიანი კლინიკური საავადმყოფო </c:v>
                </c:pt>
                <c:pt idx="10">
                  <c:v>ამტელ ჰოსპიტალი</c:v>
                </c:pt>
                <c:pt idx="11">
                  <c:v>მე-5 კლინიკური საავადმყოფო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7">
                  <c:v>210</c:v>
                </c:pt>
                <c:pt idx="8">
                  <c:v>206</c:v>
                </c:pt>
                <c:pt idx="9">
                  <c:v>183</c:v>
                </c:pt>
                <c:pt idx="10">
                  <c:v>210</c:v>
                </c:pt>
                <c:pt idx="11">
                  <c:v>228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B5-4B6B-834E-D8669815F5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37573152"/>
        <c:axId val="437573480"/>
      </c:barChart>
      <c:catAx>
        <c:axId val="437573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573480"/>
        <c:crosses val="autoZero"/>
        <c:auto val="1"/>
        <c:lblAlgn val="ctr"/>
        <c:lblOffset val="100"/>
        <c:noMultiLvlLbl val="0"/>
      </c:catAx>
      <c:valAx>
        <c:axId val="4375734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57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შემთხვევები 1 მილიონ მოსახლეზე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იტალია</c:v>
                </c:pt>
                <c:pt idx="1">
                  <c:v>ირანი</c:v>
                </c:pt>
                <c:pt idx="2">
                  <c:v>სამხრეთ კორეა</c:v>
                </c:pt>
                <c:pt idx="3">
                  <c:v>ესპანეთი</c:v>
                </c:pt>
                <c:pt idx="4">
                  <c:v>გერმანია</c:v>
                </c:pt>
                <c:pt idx="5">
                  <c:v>საფრანგეთი</c:v>
                </c:pt>
                <c:pt idx="6">
                  <c:v>ამერიკა</c:v>
                </c:pt>
                <c:pt idx="7">
                  <c:v>შვეიცარია</c:v>
                </c:pt>
                <c:pt idx="8">
                  <c:v>საქართველო</c:v>
                </c:pt>
                <c:pt idx="9">
                  <c:v>დიდი ბრიტანეთი</c:v>
                </c:pt>
                <c:pt idx="10">
                  <c:v>დანია</c:v>
                </c:pt>
                <c:pt idx="11">
                  <c:v>კატარი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409</c:v>
                </c:pt>
                <c:pt idx="1">
                  <c:v>165</c:v>
                </c:pt>
                <c:pt idx="2">
                  <c:v>160</c:v>
                </c:pt>
                <c:pt idx="3">
                  <c:v>4.5</c:v>
                </c:pt>
                <c:pt idx="4">
                  <c:v>69</c:v>
                </c:pt>
                <c:pt idx="5">
                  <c:v>83</c:v>
                </c:pt>
                <c:pt idx="6">
                  <c:v>11</c:v>
                </c:pt>
                <c:pt idx="7">
                  <c:v>256</c:v>
                </c:pt>
                <c:pt idx="8">
                  <c:v>8.4</c:v>
                </c:pt>
                <c:pt idx="9">
                  <c:v>20</c:v>
                </c:pt>
                <c:pt idx="10">
                  <c:v>149.19999999999999</c:v>
                </c:pt>
                <c:pt idx="11">
                  <c:v>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77-43FA-BF1E-DB4D21E2CEA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საქართველოში შემთხვევების რაოდენობა ანალოგიური გავრცელების პირობებში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იტალია</c:v>
                </c:pt>
                <c:pt idx="1">
                  <c:v>ირანი</c:v>
                </c:pt>
                <c:pt idx="2">
                  <c:v>სამხრეთ კორეა</c:v>
                </c:pt>
                <c:pt idx="3">
                  <c:v>ესპანეთი</c:v>
                </c:pt>
                <c:pt idx="4">
                  <c:v>გერმანია</c:v>
                </c:pt>
                <c:pt idx="5">
                  <c:v>საფრანგეთი</c:v>
                </c:pt>
                <c:pt idx="6">
                  <c:v>ამერიკა</c:v>
                </c:pt>
                <c:pt idx="7">
                  <c:v>შვეიცარია</c:v>
                </c:pt>
                <c:pt idx="8">
                  <c:v>საქართველო</c:v>
                </c:pt>
                <c:pt idx="9">
                  <c:v>დიდი ბრიტანეთი</c:v>
                </c:pt>
                <c:pt idx="10">
                  <c:v>დანია</c:v>
                </c:pt>
                <c:pt idx="11">
                  <c:v>კატარი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1636</c:v>
                </c:pt>
                <c:pt idx="1">
                  <c:v>660</c:v>
                </c:pt>
                <c:pt idx="2">
                  <c:v>640</c:v>
                </c:pt>
                <c:pt idx="3">
                  <c:v>18</c:v>
                </c:pt>
                <c:pt idx="4">
                  <c:v>276</c:v>
                </c:pt>
                <c:pt idx="5">
                  <c:v>332</c:v>
                </c:pt>
                <c:pt idx="6">
                  <c:v>44</c:v>
                </c:pt>
                <c:pt idx="7">
                  <c:v>1024</c:v>
                </c:pt>
                <c:pt idx="8">
                  <c:v>33</c:v>
                </c:pt>
                <c:pt idx="9">
                  <c:v>80</c:v>
                </c:pt>
                <c:pt idx="10">
                  <c:v>596.79999999999995</c:v>
                </c:pt>
                <c:pt idx="11">
                  <c:v>556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77-43FA-BF1E-DB4D21E2CE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52393904"/>
        <c:axId val="352390952"/>
      </c:barChart>
      <c:catAx>
        <c:axId val="352393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390952"/>
        <c:crosses val="autoZero"/>
        <c:auto val="1"/>
        <c:lblAlgn val="ctr"/>
        <c:lblOffset val="100"/>
        <c:noMultiLvlLbl val="0"/>
      </c:catAx>
      <c:valAx>
        <c:axId val="352390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393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0.06611</cdr:x>
      <cdr:y>0.59883</cdr:y>
    </cdr:from>
    <cdr:to>
      <cdr:x>0.20123</cdr:x>
      <cdr:y>0.91889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695178" y="2605698"/>
          <a:ext cx="1420837" cy="1392702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722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1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2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3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4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98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5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67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BF2A4-F29B-4E80-80E6-6607C7E41480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68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ჰოსპიტალური ქსელის მომზადება კორონავირუსზე პასუხისთვის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მარტი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32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სარეზერვო საწოლფონდის შექმნის ვადები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1 სცენარის მიხედვით სარეზერვო საწოლფონდის გაორმეგებისთვის გვაქვს სულ მცირე 2 კვირა, მესამე კვირიდან საჭირო იქნება დამატებით 150 საწოლის მობილიზება, ხოლო მეოთხე კვირიდან ყოველ მომდევნო კვირაში საწოლფონდის გაორმაგება პიკურ 2202 საწოლამდე ორი კვირის განმავლობაში. </a:t>
            </a:r>
          </a:p>
          <a:p>
            <a:pPr marL="0" indent="0">
              <a:buNone/>
            </a:pPr>
            <a:endParaRPr lang="ka-GE" dirty="0" smtClean="0"/>
          </a:p>
          <a:p>
            <a:r>
              <a:rPr lang="ka-GE" dirty="0" smtClean="0"/>
              <a:t>2 სცენარის მიხედვით საწოლფონდის გაორმაგებისთვის გვაქვს 1 კვირა, ყოველ მომდევნო კვირაში კიდევ გაორმაგების აუცილებლობით მეხუთე კვირაში 2837 საწოლის მიღწევამდე.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714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426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dirty="0" smtClean="0"/>
              <a:t>პირველ ჯგუფში (სრულად დაცლა მოთხოვნიდან 48 საათში) განსახილველი კლინიკები</a:t>
            </a:r>
            <a:endParaRPr lang="en-US" sz="32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417256899"/>
              </p:ext>
            </p:extLst>
          </p:nvPr>
        </p:nvGraphicFramePr>
        <p:xfrm>
          <a:off x="1075397" y="1439333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017391" y="2236763"/>
            <a:ext cx="26447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სულ არსებულის ჩათლით </a:t>
            </a:r>
          </a:p>
          <a:p>
            <a:pPr algn="ctr"/>
            <a:r>
              <a:rPr lang="ka-GE" sz="2800" b="1" dirty="0" smtClean="0"/>
              <a:t>2631</a:t>
            </a:r>
            <a:endParaRPr lang="ka-GE" dirty="0"/>
          </a:p>
          <a:p>
            <a:r>
              <a:rPr lang="ka-GE" dirty="0" smtClean="0"/>
              <a:t>საჭიროება 1 სცენარის მიხედვით </a:t>
            </a:r>
          </a:p>
          <a:p>
            <a:pPr algn="ctr"/>
            <a:r>
              <a:rPr lang="ka-GE" sz="2800" b="1" dirty="0" smtClean="0"/>
              <a:t>2202</a:t>
            </a:r>
          </a:p>
          <a:p>
            <a:r>
              <a:rPr lang="ka-GE" dirty="0" smtClean="0"/>
              <a:t>საჭიროება 2 სცენარის მიხედვით </a:t>
            </a:r>
          </a:p>
          <a:p>
            <a:pPr algn="ctr"/>
            <a:r>
              <a:rPr lang="ka-GE" sz="2800" b="1" dirty="0"/>
              <a:t>2837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18035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გადასაწყვეტი საკითხები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4738" y="1690688"/>
            <a:ext cx="10369062" cy="4808585"/>
          </a:xfrm>
        </p:spPr>
        <p:txBody>
          <a:bodyPr>
            <a:normAutofit fontScale="92500" lnSpcReduction="20000"/>
          </a:bodyPr>
          <a:lstStyle/>
          <a:p>
            <a:r>
              <a:rPr lang="ka-GE" dirty="0" smtClean="0"/>
              <a:t>ძირითადი </a:t>
            </a:r>
            <a:r>
              <a:rPr lang="ka-GE" dirty="0"/>
              <a:t>კრიტიკული </a:t>
            </a:r>
            <a:r>
              <a:rPr lang="ka-GE" dirty="0" smtClean="0"/>
              <a:t>მარაგებით </a:t>
            </a:r>
            <a:r>
              <a:rPr lang="ka-GE" dirty="0"/>
              <a:t>(</a:t>
            </a:r>
            <a:r>
              <a:rPr lang="en-US" dirty="0"/>
              <a:t>PPE, </a:t>
            </a:r>
            <a:r>
              <a:rPr lang="ka-GE" dirty="0"/>
              <a:t>უნიფორმები, ნიღბები, დეზინფექტანტები და ა.შ.) </a:t>
            </a:r>
            <a:r>
              <a:rPr lang="ka-GE" dirty="0" smtClean="0"/>
              <a:t>მომარაგება: ცენტრალიზებულად სამინისტროს მიერ თუ დეცენტრალიზებულად კლინიკების მიერ </a:t>
            </a:r>
          </a:p>
          <a:p>
            <a:r>
              <a:rPr lang="ka-GE" dirty="0" smtClean="0"/>
              <a:t>საავდმყოფოს შემოსავალი დაცლიდან </a:t>
            </a:r>
            <a:r>
              <a:rPr lang="en-US" dirty="0" smtClean="0"/>
              <a:t>COVID</a:t>
            </a:r>
            <a:r>
              <a:rPr lang="ka-GE" dirty="0" smtClean="0"/>
              <a:t>-ის შემთხვების მიღებამდე (მოლოდინის პერიოდში) : „დაცლა 48-საათში“ მზადყოფნის პირობა მოლოდინის პერიოდის შემცირებისთვის, კომპენსაცია იმ პერსონალისთვის, ვინც კორონავირუსის მართვაში არ მიიღებს მონაწილეობას </a:t>
            </a:r>
          </a:p>
          <a:p>
            <a:r>
              <a:rPr lang="ka-GE" dirty="0" smtClean="0"/>
              <a:t>გამონაკლისის </a:t>
            </a:r>
            <a:r>
              <a:rPr lang="ka-GE" dirty="0"/>
              <a:t>დაშვება ინფექციურის </a:t>
            </a:r>
            <a:r>
              <a:rPr lang="ka-GE" dirty="0" smtClean="0"/>
              <a:t>სანებართვო-სალიცენზიო პირობებზე (უკვე შესულია ცვლილება ძალაში, მინისტრის ბრძანებით დაემატება კლინიკები) </a:t>
            </a:r>
          </a:p>
          <a:p>
            <a:r>
              <a:rPr lang="ka-GE" dirty="0" smtClean="0"/>
              <a:t>პაციენტების გადანაწილებაში კლინიკების ხელშეწყობა </a:t>
            </a:r>
          </a:p>
          <a:p>
            <a:r>
              <a:rPr lang="ka-GE" dirty="0" smtClean="0"/>
              <a:t>შემთხვევების მართვის უნიფიცირებული კლინიკური მოდელი (კონსილიუმი თენგიზ ცერცვაძის ხელმძღვანელობით)</a:t>
            </a:r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980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>
            <a:normAutofit fontScale="90000"/>
          </a:bodyPr>
          <a:lstStyle/>
          <a:p>
            <a:pPr algn="ctr"/>
            <a:r>
              <a:rPr lang="ka-GE" sz="4000" dirty="0" smtClean="0"/>
              <a:t>პროგნოზი 1 მილიონზე შემთხვევების გავრცელების მიხედვით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343241"/>
              </p:ext>
            </p:extLst>
          </p:nvPr>
        </p:nvGraphicFramePr>
        <p:xfrm>
          <a:off x="838200" y="1515292"/>
          <a:ext cx="10356669" cy="5094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567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პრინციპები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COVID 19 </a:t>
            </a:r>
            <a:r>
              <a:rPr lang="ka-GE" dirty="0" smtClean="0"/>
              <a:t>იმ საეჭვო და დადასტურებული შემთხვევების მართვა ხდება შერჩეულ კლინიკებში, სადაც აღარ წარმოებს ან ინფექციის კონტროლის სათანადო პირობებში არ წარმოებს ან მინიმუმამდეა შემცირებული სხვა პაციენტების მკურნალობა </a:t>
            </a:r>
          </a:p>
          <a:p>
            <a:r>
              <a:rPr lang="ka-GE" dirty="0" smtClean="0"/>
              <a:t>კლინიკისთვის სავალდებულო მოთხოვნაა კრიტიკული მედიცინის გამართული დეპარტამენტის არსებობა</a:t>
            </a:r>
          </a:p>
          <a:p>
            <a:r>
              <a:rPr lang="ka-GE" dirty="0" smtClean="0"/>
              <a:t>სამედიცინო პერსონალის მაღალი თანაფარდობა 1 საწოლზე</a:t>
            </a:r>
            <a:endParaRPr lang="ka-GE" dirty="0"/>
          </a:p>
          <a:p>
            <a:r>
              <a:rPr lang="ka-GE" dirty="0" smtClean="0"/>
              <a:t>შემთხვევების მართვა უნიფიცირებული სქემით სამედიცინო კონსილიუმის მიერ </a:t>
            </a:r>
          </a:p>
        </p:txBody>
      </p:sp>
    </p:spTree>
    <p:extLst>
      <p:ext uri="{BB962C8B-B14F-4D97-AF65-F5344CB8AC3E}">
        <p14:creationId xmlns:p14="http://schemas.microsoft.com/office/powerpoint/2010/main" val="2352064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მოსამზადებელი ღონისძიებები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გეგმიური ოპერაციების შემცირება და მოლოდინის პერიოდის გახანგრძლივება 4 თვემდე (ცვლილება 36 დადგენილებაში) </a:t>
            </a:r>
          </a:p>
          <a:p>
            <a:pPr marL="0" indent="0">
              <a:buNone/>
            </a:pPr>
            <a:endParaRPr lang="ka-GE" dirty="0" smtClean="0"/>
          </a:p>
          <a:p>
            <a:r>
              <a:rPr lang="ka-GE" dirty="0" smtClean="0"/>
              <a:t>განისაზღვროს ის კლინიკები, რომელთა სრულად მობილიზება </a:t>
            </a:r>
            <a:r>
              <a:rPr lang="en-US" dirty="0" smtClean="0"/>
              <a:t>COVID19-</a:t>
            </a:r>
            <a:r>
              <a:rPr lang="ka-GE" dirty="0" smtClean="0"/>
              <a:t>ის შემთხვევების მართვისთვის მოხდება მოთხოვნიდან 48 საათის განმავლობაში </a:t>
            </a:r>
          </a:p>
        </p:txBody>
      </p:sp>
    </p:spTree>
    <p:extLst>
      <p:ext uri="{BB962C8B-B14F-4D97-AF65-F5344CB8AC3E}">
        <p14:creationId xmlns:p14="http://schemas.microsoft.com/office/powerpoint/2010/main" val="2194443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dirty="0" smtClean="0"/>
              <a:t>ამჟამად </a:t>
            </a:r>
            <a:r>
              <a:rPr lang="en-US" dirty="0" smtClean="0"/>
              <a:t>COVID-19 </a:t>
            </a:r>
            <a:r>
              <a:rPr lang="ka-GE" dirty="0" smtClean="0"/>
              <a:t>ის პროგრამაში ჩართული კლინიკები და საწოლების რაოდენობა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422849"/>
              </p:ext>
            </p:extLst>
          </p:nvPr>
        </p:nvGraphicFramePr>
        <p:xfrm>
          <a:off x="633046" y="1825625"/>
          <a:ext cx="11188840" cy="4715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7948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მოსალოდნელი პიკური დატვირთვა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69467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8082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სცენარი 1: 12 კვირა, პიკი მეშვიდე კვირას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2069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8241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სცენარი 2: 8 კვირა, პიკი მეოთხე კვირას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5797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5311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4976" y="351058"/>
            <a:ext cx="10515600" cy="1325563"/>
          </a:xfrm>
        </p:spPr>
        <p:txBody>
          <a:bodyPr/>
          <a:lstStyle/>
          <a:p>
            <a:r>
              <a:rPr lang="ka-GE" dirty="0" smtClean="0"/>
              <a:t>საწოლფონდის მობილიზების სქემა (12 კვირა)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74730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1836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სცენარი 2: 8 კვირა, პიკი მეოთხე კვირას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31697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2669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315</Words>
  <Application>Microsoft Office PowerPoint</Application>
  <PresentationFormat>Widescreen</PresentationFormat>
  <Paragraphs>35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Sylfaen</vt:lpstr>
      <vt:lpstr>Office Theme</vt:lpstr>
      <vt:lpstr>ჰოსპიტალური ქსელის მომზადება კორონავირუსზე პასუხისთვის </vt:lpstr>
      <vt:lpstr>პრინციპები</vt:lpstr>
      <vt:lpstr>მოსამზადებელი ღონისძიებები </vt:lpstr>
      <vt:lpstr>ამჟამად COVID-19 ის პროგრამაში ჩართული კლინიკები და საწოლების რაოდენობა </vt:lpstr>
      <vt:lpstr>მოსალოდნელი პიკური დატვირთვა</vt:lpstr>
      <vt:lpstr>სცენარი 1: 12 კვირა, პიკი მეშვიდე კვირას </vt:lpstr>
      <vt:lpstr>სცენარი 2: 8 კვირა, პიკი მეოთხე კვირას </vt:lpstr>
      <vt:lpstr>საწოლფონდის მობილიზების სქემა (12 კვირა) </vt:lpstr>
      <vt:lpstr>სცენარი 2: 8 კვირა, პიკი მეოთხე კვირას </vt:lpstr>
      <vt:lpstr>სარეზერვო საწოლფონდის შექმნის ვადები </vt:lpstr>
      <vt:lpstr>პირველ ჯგუფში (სრულად დაცლა მოთხოვნიდან 48 საათში) განსახილველი კლინიკები</vt:lpstr>
      <vt:lpstr>გადასაწყვეტი საკითხები</vt:lpstr>
      <vt:lpstr>პროგნოზი 1 მილიონზე შემთხვევების გავრცელების მიხედვით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ჰოსპიტალური ქსელის მომზადება კორონავირუსზე პასუხისთვის </dc:title>
  <dc:creator>Tamar Gabunia</dc:creator>
  <cp:lastModifiedBy>Tamar Gabunia</cp:lastModifiedBy>
  <cp:revision>25</cp:revision>
  <dcterms:created xsi:type="dcterms:W3CDTF">2020-03-13T05:02:40Z</dcterms:created>
  <dcterms:modified xsi:type="dcterms:W3CDTF">2020-03-16T06:08:36Z</dcterms:modified>
</cp:coreProperties>
</file>